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2" r:id="rId7"/>
    <p:sldId id="263" r:id="rId8"/>
    <p:sldId id="264" r:id="rId9"/>
    <p:sldId id="265" r:id="rId10"/>
    <p:sldId id="266" r:id="rId11"/>
    <p:sldId id="267" r:id="rId12"/>
    <p:sldId id="269" r:id="rId13"/>
    <p:sldId id="270" r:id="rId14"/>
    <p:sldId id="271" r:id="rId15"/>
    <p:sldId id="272" r:id="rId16"/>
    <p:sldId id="273" r:id="rId17"/>
    <p:sldId id="274" r:id="rId18"/>
    <p:sldId id="27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A" lastIdx="1" clrIdx="0">
    <p:extLst>
      <p:ext uri="{19B8F6BF-5375-455C-9EA6-DF929625EA0E}">
        <p15:presenceInfo xmlns:p15="http://schemas.microsoft.com/office/powerpoint/2012/main" userId="e513324fb1d3c9c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86" autoAdjust="0"/>
    <p:restoredTop sz="94660"/>
  </p:normalViewPr>
  <p:slideViewPr>
    <p:cSldViewPr snapToGrid="0">
      <p:cViewPr varScale="1">
        <p:scale>
          <a:sx n="67" d="100"/>
          <a:sy n="67" d="100"/>
        </p:scale>
        <p:origin x="516"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jpeg>
</file>

<file path=ppt/media/image3.jpeg>
</file>

<file path=ppt/media/image4.jpeg>
</file>

<file path=ppt/media/image5.jpeg>
</file>

<file path=ppt/media/image6.jpeg>
</file>

<file path=ppt/media/image7.jpe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5/11/2024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5/11/2024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5/11/2024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489E0-9623-4662-9F04-1EC9665802F2}"/>
              </a:ext>
            </a:extLst>
          </p:cNvPr>
          <p:cNvSpPr>
            <a:spLocks noGrp="1"/>
          </p:cNvSpPr>
          <p:nvPr>
            <p:ph type="ctrTitle"/>
          </p:nvPr>
        </p:nvSpPr>
        <p:spPr>
          <a:xfrm>
            <a:off x="1507067" y="2214034"/>
            <a:ext cx="7766936" cy="1646302"/>
          </a:xfrm>
        </p:spPr>
        <p:txBody>
          <a:bodyPr/>
          <a:lstStyle/>
          <a:p>
            <a:r>
              <a:rPr lang="en-US" dirty="0"/>
              <a:t>SYSTEM DESIGN AND Construction   </a:t>
            </a:r>
          </a:p>
        </p:txBody>
      </p:sp>
      <p:sp>
        <p:nvSpPr>
          <p:cNvPr id="3" name="Subtitle 2">
            <a:extLst>
              <a:ext uri="{FF2B5EF4-FFF2-40B4-BE49-F238E27FC236}">
                <a16:creationId xmlns:a16="http://schemas.microsoft.com/office/drawing/2014/main" id="{F37770B0-34FC-4796-B9E6-0C4D6D33F6C6}"/>
              </a:ext>
            </a:extLst>
          </p:cNvPr>
          <p:cNvSpPr>
            <a:spLocks noGrp="1"/>
          </p:cNvSpPr>
          <p:nvPr>
            <p:ph type="subTitle" idx="1"/>
          </p:nvPr>
        </p:nvSpPr>
        <p:spPr/>
        <p:txBody>
          <a:bodyPr/>
          <a:lstStyle/>
          <a:p>
            <a:r>
              <a:rPr lang="en-US" sz="2400" dirty="0"/>
              <a:t>SEGMENT-5</a:t>
            </a:r>
          </a:p>
        </p:txBody>
      </p:sp>
    </p:spTree>
    <p:extLst>
      <p:ext uri="{BB962C8B-B14F-4D97-AF65-F5344CB8AC3E}">
        <p14:creationId xmlns:p14="http://schemas.microsoft.com/office/powerpoint/2010/main" val="982114362"/>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B8894-BFF4-4658-8BFE-220C147ACBE1}"/>
              </a:ext>
            </a:extLst>
          </p:cNvPr>
          <p:cNvSpPr>
            <a:spLocks noGrp="1"/>
          </p:cNvSpPr>
          <p:nvPr>
            <p:ph type="title"/>
          </p:nvPr>
        </p:nvSpPr>
        <p:spPr>
          <a:xfrm>
            <a:off x="677333" y="476250"/>
            <a:ext cx="4570941" cy="1461029"/>
          </a:xfrm>
        </p:spPr>
        <p:txBody>
          <a:bodyPr>
            <a:noAutofit/>
          </a:bodyPr>
          <a:lstStyle/>
          <a:p>
            <a:r>
              <a:rPr lang="en-US" sz="3600" b="1" dirty="0">
                <a:solidFill>
                  <a:schemeClr val="accent3"/>
                </a:solidFill>
              </a:rPr>
              <a:t>STRUCTURED DESIGN </a:t>
            </a:r>
          </a:p>
        </p:txBody>
      </p:sp>
      <p:sp>
        <p:nvSpPr>
          <p:cNvPr id="4" name="Text Placeholder 3">
            <a:extLst>
              <a:ext uri="{FF2B5EF4-FFF2-40B4-BE49-F238E27FC236}">
                <a16:creationId xmlns:a16="http://schemas.microsoft.com/office/drawing/2014/main" id="{FAF27CD0-03C5-4E7A-B705-C9A76918D093}"/>
              </a:ext>
            </a:extLst>
          </p:cNvPr>
          <p:cNvSpPr>
            <a:spLocks noGrp="1"/>
          </p:cNvSpPr>
          <p:nvPr>
            <p:ph type="body" sz="half" idx="2"/>
          </p:nvPr>
        </p:nvSpPr>
        <p:spPr>
          <a:xfrm>
            <a:off x="677334" y="2207160"/>
            <a:ext cx="4170891" cy="3755490"/>
          </a:xfrm>
        </p:spPr>
        <p:txBody>
          <a:bodyPr>
            <a:normAutofit/>
          </a:bodyPr>
          <a:lstStyle/>
          <a:p>
            <a:r>
              <a:rPr lang="en-US" sz="1800" dirty="0"/>
              <a:t>Structured design is a data-flow based methodology that helps in identifying the input and output of the developing system. The main objective of structured design is to minimize the complexity and increase the modularity of a program. Structured design also helps in describing the functional aspects of the system.</a:t>
            </a:r>
          </a:p>
        </p:txBody>
      </p:sp>
      <p:pic>
        <p:nvPicPr>
          <p:cNvPr id="4098" name="Picture 2">
            <a:extLst>
              <a:ext uri="{FF2B5EF4-FFF2-40B4-BE49-F238E27FC236}">
                <a16:creationId xmlns:a16="http://schemas.microsoft.com/office/drawing/2014/main" id="{454495E0-7EF8-4537-B255-003A48A447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0638" y="1330921"/>
            <a:ext cx="6414028" cy="44698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86116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3CABE-3311-4FD8-A847-7E38AD80B4CA}"/>
              </a:ext>
            </a:extLst>
          </p:cNvPr>
          <p:cNvSpPr>
            <a:spLocks noGrp="1"/>
          </p:cNvSpPr>
          <p:nvPr>
            <p:ph type="title"/>
          </p:nvPr>
        </p:nvSpPr>
        <p:spPr>
          <a:xfrm>
            <a:off x="677334" y="609600"/>
            <a:ext cx="8596668" cy="1320800"/>
          </a:xfrm>
        </p:spPr>
        <p:txBody>
          <a:bodyPr/>
          <a:lstStyle/>
          <a:p>
            <a:r>
              <a:rPr lang="en-US" dirty="0">
                <a:solidFill>
                  <a:schemeClr val="accent3"/>
                </a:solidFill>
              </a:rPr>
              <a:t>DATA INPUT METHODS</a:t>
            </a:r>
          </a:p>
        </p:txBody>
      </p:sp>
      <p:sp>
        <p:nvSpPr>
          <p:cNvPr id="3" name="Content Placeholder 2">
            <a:extLst>
              <a:ext uri="{FF2B5EF4-FFF2-40B4-BE49-F238E27FC236}">
                <a16:creationId xmlns:a16="http://schemas.microsoft.com/office/drawing/2014/main" id="{12816D62-0DA9-4899-BE96-7EC277EBF10B}"/>
              </a:ext>
            </a:extLst>
          </p:cNvPr>
          <p:cNvSpPr>
            <a:spLocks noGrp="1"/>
          </p:cNvSpPr>
          <p:nvPr>
            <p:ph idx="1"/>
          </p:nvPr>
        </p:nvSpPr>
        <p:spPr>
          <a:xfrm>
            <a:off x="677334" y="1827214"/>
            <a:ext cx="8596668" cy="3880773"/>
          </a:xfrm>
        </p:spPr>
        <p:txBody>
          <a:bodyPr/>
          <a:lstStyle/>
          <a:p>
            <a:r>
              <a:rPr lang="en-US" dirty="0"/>
              <a:t>It is important to design appropriate data input methods to prevent errors while entering data. These methods depend on whether the data is entered by customers in forms manually and later entered by data entry operators, or data is directly entered by users on the PCs.</a:t>
            </a:r>
          </a:p>
          <a:p>
            <a:pPr marL="0" indent="0">
              <a:buNone/>
            </a:pPr>
            <a:endParaRPr lang="en-US" dirty="0"/>
          </a:p>
          <a:p>
            <a:r>
              <a:rPr lang="en-US" dirty="0"/>
              <a:t>Some of the popular data input methods are − </a:t>
            </a:r>
          </a:p>
          <a:p>
            <a:pPr marL="0" indent="0">
              <a:buNone/>
            </a:pPr>
            <a:r>
              <a:rPr lang="en-US" dirty="0"/>
              <a:t>	• Batch input method (Offline data input method). </a:t>
            </a:r>
          </a:p>
          <a:p>
            <a:pPr marL="0" indent="0">
              <a:buNone/>
            </a:pPr>
            <a:r>
              <a:rPr lang="en-US" dirty="0"/>
              <a:t>	• Online data input method. </a:t>
            </a:r>
          </a:p>
          <a:p>
            <a:pPr marL="0" indent="0">
              <a:buNone/>
            </a:pPr>
            <a:r>
              <a:rPr lang="en-US" dirty="0"/>
              <a:t>	• Computer readable forms. </a:t>
            </a:r>
          </a:p>
          <a:p>
            <a:pPr marL="0" indent="0">
              <a:buNone/>
            </a:pPr>
            <a:r>
              <a:rPr lang="en-US" dirty="0"/>
              <a:t>	• Interactive data input.</a:t>
            </a:r>
          </a:p>
        </p:txBody>
      </p:sp>
    </p:spTree>
    <p:extLst>
      <p:ext uri="{BB962C8B-B14F-4D97-AF65-F5344CB8AC3E}">
        <p14:creationId xmlns:p14="http://schemas.microsoft.com/office/powerpoint/2010/main" val="21065560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38186-B423-44D4-BB6B-4120116B89FF}"/>
              </a:ext>
            </a:extLst>
          </p:cNvPr>
          <p:cNvSpPr>
            <a:spLocks noGrp="1"/>
          </p:cNvSpPr>
          <p:nvPr>
            <p:ph type="title"/>
          </p:nvPr>
        </p:nvSpPr>
        <p:spPr>
          <a:xfrm>
            <a:off x="677334" y="673763"/>
            <a:ext cx="8596668" cy="1320800"/>
          </a:xfrm>
        </p:spPr>
        <p:txBody>
          <a:bodyPr/>
          <a:lstStyle/>
          <a:p>
            <a:r>
              <a:rPr lang="en-US" dirty="0">
                <a:solidFill>
                  <a:schemeClr val="accent3"/>
                </a:solidFill>
              </a:rPr>
              <a:t>FORMS DESIGN</a:t>
            </a:r>
          </a:p>
        </p:txBody>
      </p:sp>
      <p:sp>
        <p:nvSpPr>
          <p:cNvPr id="3" name="Content Placeholder 2">
            <a:extLst>
              <a:ext uri="{FF2B5EF4-FFF2-40B4-BE49-F238E27FC236}">
                <a16:creationId xmlns:a16="http://schemas.microsoft.com/office/drawing/2014/main" id="{A77FD6E2-BE6A-4BC3-8DEB-414375D73814}"/>
              </a:ext>
            </a:extLst>
          </p:cNvPr>
          <p:cNvSpPr>
            <a:spLocks noGrp="1"/>
          </p:cNvSpPr>
          <p:nvPr>
            <p:ph idx="1"/>
          </p:nvPr>
        </p:nvSpPr>
        <p:spPr/>
        <p:txBody>
          <a:bodyPr>
            <a:normAutofit/>
          </a:bodyPr>
          <a:lstStyle/>
          <a:p>
            <a:r>
              <a:rPr lang="en-US" sz="2000" dirty="0"/>
              <a:t>Both forms and reports are the product of input and output design and are business document consisting of specified data. The main difference is that forms provide fields for data input but reports are purely used for reading. For example, order forms, employment and credit application, etc. </a:t>
            </a:r>
          </a:p>
        </p:txBody>
      </p:sp>
    </p:spTree>
    <p:extLst>
      <p:ext uri="{BB962C8B-B14F-4D97-AF65-F5344CB8AC3E}">
        <p14:creationId xmlns:p14="http://schemas.microsoft.com/office/powerpoint/2010/main" val="19351203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9FADE-F4A5-4230-8960-13C164217D66}"/>
              </a:ext>
            </a:extLst>
          </p:cNvPr>
          <p:cNvSpPr>
            <a:spLocks noGrp="1"/>
          </p:cNvSpPr>
          <p:nvPr>
            <p:ph type="title"/>
          </p:nvPr>
        </p:nvSpPr>
        <p:spPr>
          <a:xfrm>
            <a:off x="677336" y="592931"/>
            <a:ext cx="8596667" cy="566738"/>
          </a:xfr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a:noAutofit/>
          </a:bodyPr>
          <a:lstStyle/>
          <a:p>
            <a:r>
              <a:rPr lang="en-US" sz="3600" dirty="0">
                <a:solidFill>
                  <a:schemeClr val="accent3"/>
                </a:solidFill>
              </a:rPr>
              <a:t>GOOD DESIGN AND BAD DESIGN </a:t>
            </a:r>
          </a:p>
        </p:txBody>
      </p:sp>
      <p:pic>
        <p:nvPicPr>
          <p:cNvPr id="6146" name="Picture 2">
            <a:extLst>
              <a:ext uri="{FF2B5EF4-FFF2-40B4-BE49-F238E27FC236}">
                <a16:creationId xmlns:a16="http://schemas.microsoft.com/office/drawing/2014/main" id="{EF465EFE-9453-47D8-ABED-566EC87388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36" y="1615392"/>
            <a:ext cx="8596667" cy="4351116"/>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4D73A777-E035-4083-BA8F-447259C8CCB1}"/>
              </a:ext>
            </a:extLst>
          </p:cNvPr>
          <p:cNvSpPr/>
          <p:nvPr/>
        </p:nvSpPr>
        <p:spPr>
          <a:xfrm>
            <a:off x="9429750" y="1714500"/>
            <a:ext cx="2390775" cy="4252008"/>
          </a:xfrm>
          <a:prstGeom prst="rect">
            <a:avLst/>
          </a:prstGeom>
          <a:noFill/>
          <a:ln w="9525" cap="flat" cmpd="sng" algn="ctr">
            <a:solidFill>
              <a:srgbClr val="00B0F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r>
              <a:rPr lang="en-US" b="1" dirty="0">
                <a:solidFill>
                  <a:schemeClr val="tx1"/>
                </a:solidFill>
              </a:rPr>
              <a:t>Here is a figure of good design vs bad design. You can see that in good design format fields are well specified. But in a bad design format fields are not specified. We will see an example of good design form next.</a:t>
            </a:r>
          </a:p>
        </p:txBody>
      </p:sp>
      <p:sp>
        <p:nvSpPr>
          <p:cNvPr id="10" name="Arrow: Down 9">
            <a:extLst>
              <a:ext uri="{FF2B5EF4-FFF2-40B4-BE49-F238E27FC236}">
                <a16:creationId xmlns:a16="http://schemas.microsoft.com/office/drawing/2014/main" id="{938FAC4A-BD49-48AF-8668-401AAD45ADC8}"/>
              </a:ext>
            </a:extLst>
          </p:cNvPr>
          <p:cNvSpPr/>
          <p:nvPr/>
        </p:nvSpPr>
        <p:spPr>
          <a:xfrm>
            <a:off x="10329861" y="783431"/>
            <a:ext cx="823913" cy="940594"/>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956506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3AECF-AD2F-4291-BEFC-78D16ACFED93}"/>
              </a:ext>
            </a:extLst>
          </p:cNvPr>
          <p:cNvSpPr>
            <a:spLocks noGrp="1"/>
          </p:cNvSpPr>
          <p:nvPr>
            <p:ph type="title"/>
          </p:nvPr>
        </p:nvSpPr>
        <p:spPr>
          <a:xfrm>
            <a:off x="677332" y="600075"/>
            <a:ext cx="8596667" cy="566738"/>
          </a:xfrm>
        </p:spPr>
        <p:txBody>
          <a:bodyPr>
            <a:noAutofit/>
          </a:bodyPr>
          <a:lstStyle/>
          <a:p>
            <a:r>
              <a:rPr lang="en-US" sz="3600" dirty="0">
                <a:solidFill>
                  <a:schemeClr val="accent3"/>
                </a:solidFill>
              </a:rPr>
              <a:t>CLIENT INFORMATION INPUT FORM </a:t>
            </a:r>
          </a:p>
        </p:txBody>
      </p:sp>
      <p:pic>
        <p:nvPicPr>
          <p:cNvPr id="7170" name="Picture 2">
            <a:extLst>
              <a:ext uri="{FF2B5EF4-FFF2-40B4-BE49-F238E27FC236}">
                <a16:creationId xmlns:a16="http://schemas.microsoft.com/office/drawing/2014/main" id="{6211A762-6AED-439D-BC98-47DC938A92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324324"/>
            <a:ext cx="9525001" cy="520986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D78AFBEE-63EC-4F86-B20B-A6A6CBECD27C}"/>
              </a:ext>
            </a:extLst>
          </p:cNvPr>
          <p:cNvSpPr/>
          <p:nvPr/>
        </p:nvSpPr>
        <p:spPr>
          <a:xfrm>
            <a:off x="9782175" y="1390650"/>
            <a:ext cx="2257425" cy="4981575"/>
          </a:xfrm>
          <a:prstGeom prst="rect">
            <a:avLst/>
          </a:prstGeom>
          <a:noFill/>
          <a:ln>
            <a:solidFill>
              <a:srgbClr val="00B0F0"/>
            </a:solidFill>
          </a:ln>
        </p:spPr>
        <p:style>
          <a:lnRef idx="0">
            <a:scrgbClr r="0" g="0" b="0"/>
          </a:lnRef>
          <a:fillRef idx="0">
            <a:scrgbClr r="0" g="0" b="0"/>
          </a:fillRef>
          <a:effectRef idx="0">
            <a:scrgbClr r="0" g="0" b="0"/>
          </a:effectRef>
          <a:fontRef idx="minor">
            <a:schemeClr val="accent2"/>
          </a:fontRef>
        </p:style>
        <p:txBody>
          <a:bodyPr rtlCol="0" anchor="ctr"/>
          <a:lstStyle/>
          <a:p>
            <a:pPr algn="ctr"/>
            <a:r>
              <a:rPr lang="en-US" b="1" dirty="0">
                <a:solidFill>
                  <a:schemeClr val="tx1"/>
                </a:solidFill>
              </a:rPr>
              <a:t>Here we can see a client information form. In this form fields such as name, address, email etc. are well specified. User can easily understand what information to put in a box. </a:t>
            </a:r>
          </a:p>
        </p:txBody>
      </p:sp>
      <p:sp>
        <p:nvSpPr>
          <p:cNvPr id="4" name="Arrow: Down 3">
            <a:extLst>
              <a:ext uri="{FF2B5EF4-FFF2-40B4-BE49-F238E27FC236}">
                <a16:creationId xmlns:a16="http://schemas.microsoft.com/office/drawing/2014/main" id="{E74D9924-A375-480C-B264-7202EB0FDB01}"/>
              </a:ext>
            </a:extLst>
          </p:cNvPr>
          <p:cNvSpPr/>
          <p:nvPr/>
        </p:nvSpPr>
        <p:spPr>
          <a:xfrm>
            <a:off x="10639424" y="533051"/>
            <a:ext cx="657226" cy="857599"/>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099447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A042B-3DA5-4A57-A46F-FC03C569EE08}"/>
              </a:ext>
            </a:extLst>
          </p:cNvPr>
          <p:cNvSpPr>
            <a:spLocks noGrp="1"/>
          </p:cNvSpPr>
          <p:nvPr>
            <p:ph type="title"/>
          </p:nvPr>
        </p:nvSpPr>
        <p:spPr>
          <a:xfrm>
            <a:off x="677335" y="561975"/>
            <a:ext cx="8596667" cy="566738"/>
          </a:xfrm>
        </p:spPr>
        <p:txBody>
          <a:bodyPr>
            <a:noAutofit/>
          </a:bodyPr>
          <a:lstStyle/>
          <a:p>
            <a:r>
              <a:rPr lang="en-US" sz="3600" dirty="0">
                <a:solidFill>
                  <a:schemeClr val="accent3"/>
                </a:solidFill>
              </a:rPr>
              <a:t>PRODUCT DETAILS INPUT FORM </a:t>
            </a:r>
          </a:p>
        </p:txBody>
      </p:sp>
      <p:pic>
        <p:nvPicPr>
          <p:cNvPr id="8194" name="Picture 2">
            <a:extLst>
              <a:ext uri="{FF2B5EF4-FFF2-40B4-BE49-F238E27FC236}">
                <a16:creationId xmlns:a16="http://schemas.microsoft.com/office/drawing/2014/main" id="{F6DC71E2-DD8E-4D48-BEF8-65E05C011D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35" y="1128713"/>
            <a:ext cx="9323916" cy="53482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09840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C78A7-9224-4123-A67B-6D5B22EC5262}"/>
              </a:ext>
            </a:extLst>
          </p:cNvPr>
          <p:cNvSpPr>
            <a:spLocks noGrp="1"/>
          </p:cNvSpPr>
          <p:nvPr>
            <p:ph type="title"/>
          </p:nvPr>
        </p:nvSpPr>
        <p:spPr/>
        <p:txBody>
          <a:bodyPr/>
          <a:lstStyle/>
          <a:p>
            <a:r>
              <a:rPr lang="en-US" dirty="0">
                <a:solidFill>
                  <a:schemeClr val="accent3"/>
                </a:solidFill>
              </a:rPr>
              <a:t>DATABASE DESIGN </a:t>
            </a:r>
          </a:p>
        </p:txBody>
      </p:sp>
      <p:sp>
        <p:nvSpPr>
          <p:cNvPr id="3" name="Content Placeholder 2">
            <a:extLst>
              <a:ext uri="{FF2B5EF4-FFF2-40B4-BE49-F238E27FC236}">
                <a16:creationId xmlns:a16="http://schemas.microsoft.com/office/drawing/2014/main" id="{CA294DE3-051B-4C6F-A60C-F7214DBE4B8F}"/>
              </a:ext>
            </a:extLst>
          </p:cNvPr>
          <p:cNvSpPr>
            <a:spLocks noGrp="1"/>
          </p:cNvSpPr>
          <p:nvPr>
            <p:ph idx="1"/>
          </p:nvPr>
        </p:nvSpPr>
        <p:spPr>
          <a:xfrm>
            <a:off x="677334" y="1589882"/>
            <a:ext cx="9238191" cy="3678236"/>
          </a:xfrm>
        </p:spPr>
        <p:txBody>
          <a:bodyPr>
            <a:normAutofit/>
          </a:bodyPr>
          <a:lstStyle/>
          <a:p>
            <a:r>
              <a:rPr lang="en-US" sz="2000" dirty="0"/>
              <a:t>1. Conceptual database design - to build the conceptual representation of the database, which has the identification of the important entities, relationships, and attributes. </a:t>
            </a:r>
          </a:p>
          <a:p>
            <a:r>
              <a:rPr lang="en-US" sz="2000" dirty="0"/>
              <a:t>2. Logical database design - to convert the conceptual representation to the logical structure of the database, which includes designing the relations (ERD). </a:t>
            </a:r>
          </a:p>
          <a:p>
            <a:r>
              <a:rPr lang="en-US" sz="2000" dirty="0"/>
              <a:t>3. Physical database design - to decide how the logical structure is to be physically implemented (as base relations) in the target Database Management System (DBMS).</a:t>
            </a:r>
          </a:p>
        </p:txBody>
      </p:sp>
    </p:spTree>
    <p:extLst>
      <p:ext uri="{BB962C8B-B14F-4D97-AF65-F5344CB8AC3E}">
        <p14:creationId xmlns:p14="http://schemas.microsoft.com/office/powerpoint/2010/main" val="26179633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DA5D829-8E86-4A5E-B859-8C509A9BB558}"/>
              </a:ext>
            </a:extLst>
          </p:cNvPr>
          <p:cNvPicPr>
            <a:picLocks noChangeAspect="1"/>
          </p:cNvPicPr>
          <p:nvPr/>
        </p:nvPicPr>
        <p:blipFill>
          <a:blip r:embed="rId2"/>
          <a:stretch>
            <a:fillRect/>
          </a:stretch>
        </p:blipFill>
        <p:spPr>
          <a:xfrm>
            <a:off x="2195681" y="0"/>
            <a:ext cx="7800638" cy="6858000"/>
          </a:xfrm>
          <a:prstGeom prst="rect">
            <a:avLst/>
          </a:prstGeom>
        </p:spPr>
      </p:pic>
    </p:spTree>
    <p:extLst>
      <p:ext uri="{BB962C8B-B14F-4D97-AF65-F5344CB8AC3E}">
        <p14:creationId xmlns:p14="http://schemas.microsoft.com/office/powerpoint/2010/main" val="11404862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CFCC970-039A-4754-A47C-EBD2BE0834F8}"/>
              </a:ext>
            </a:extLst>
          </p:cNvPr>
          <p:cNvSpPr txBox="1"/>
          <p:nvPr/>
        </p:nvSpPr>
        <p:spPr>
          <a:xfrm>
            <a:off x="3286125" y="3013501"/>
            <a:ext cx="5619750" cy="830997"/>
          </a:xfrm>
          <a:prstGeom prst="rect">
            <a:avLst/>
          </a:prstGeom>
          <a:noFill/>
        </p:spPr>
        <p:txBody>
          <a:bodyPr wrap="square" rtlCol="0">
            <a:spAutoFit/>
          </a:bodyPr>
          <a:lstStyle/>
          <a:p>
            <a:r>
              <a:rPr lang="en-US" sz="4800" dirty="0">
                <a:solidFill>
                  <a:srgbClr val="00B0F0"/>
                </a:solidFill>
                <a:latin typeface="Cooper Black" panose="0208090404030B020404" pitchFamily="18" charset="0"/>
              </a:rPr>
              <a:t>THANK YOU!!!</a:t>
            </a:r>
          </a:p>
        </p:txBody>
      </p:sp>
    </p:spTree>
    <p:extLst>
      <p:ext uri="{BB962C8B-B14F-4D97-AF65-F5344CB8AC3E}">
        <p14:creationId xmlns:p14="http://schemas.microsoft.com/office/powerpoint/2010/main" val="32104514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6D765-DDBF-4664-8D6F-DD969D3A5C10}"/>
              </a:ext>
            </a:extLst>
          </p:cNvPr>
          <p:cNvSpPr>
            <a:spLocks noGrp="1"/>
          </p:cNvSpPr>
          <p:nvPr>
            <p:ph type="title"/>
          </p:nvPr>
        </p:nvSpPr>
        <p:spPr/>
        <p:txBody>
          <a:bodyPr/>
          <a:lstStyle/>
          <a:p>
            <a:r>
              <a:rPr lang="en-US" b="1" dirty="0">
                <a:solidFill>
                  <a:schemeClr val="accent3"/>
                </a:solidFill>
              </a:rPr>
              <a:t>                    TEAM WIZARD </a:t>
            </a:r>
          </a:p>
        </p:txBody>
      </p:sp>
      <p:sp>
        <p:nvSpPr>
          <p:cNvPr id="3" name="Content Placeholder 2">
            <a:extLst>
              <a:ext uri="{FF2B5EF4-FFF2-40B4-BE49-F238E27FC236}">
                <a16:creationId xmlns:a16="http://schemas.microsoft.com/office/drawing/2014/main" id="{4CD1E839-0681-447A-9F49-904B9C9B5DBB}"/>
              </a:ext>
            </a:extLst>
          </p:cNvPr>
          <p:cNvSpPr>
            <a:spLocks noGrp="1"/>
          </p:cNvSpPr>
          <p:nvPr>
            <p:ph idx="1"/>
          </p:nvPr>
        </p:nvSpPr>
        <p:spPr>
          <a:xfrm>
            <a:off x="677333" y="1930400"/>
            <a:ext cx="8266641" cy="4070350"/>
          </a:xfrm>
        </p:spPr>
        <p:txBody>
          <a:bodyPr>
            <a:normAutofit/>
          </a:bodyPr>
          <a:lstStyle/>
          <a:p>
            <a:r>
              <a:rPr lang="en-US" sz="2400" dirty="0"/>
              <a:t>Team Members:</a:t>
            </a:r>
          </a:p>
          <a:p>
            <a:r>
              <a:rPr lang="en-US" sz="2400" dirty="0"/>
              <a:t>     Raj Chowdhury</a:t>
            </a:r>
          </a:p>
          <a:p>
            <a:pPr marL="0" indent="0">
              <a:buNone/>
            </a:pPr>
            <a:r>
              <a:rPr lang="en-US" sz="2400" dirty="0"/>
              <a:t>         ID: C221086 </a:t>
            </a:r>
            <a:br>
              <a:rPr lang="en-US" sz="2400" dirty="0"/>
            </a:br>
            <a:endParaRPr lang="en-US" sz="2400" dirty="0"/>
          </a:p>
          <a:p>
            <a:r>
              <a:rPr lang="en-US" sz="2400" dirty="0"/>
              <a:t>     </a:t>
            </a:r>
            <a:r>
              <a:rPr lang="en-US" sz="2400" dirty="0" err="1"/>
              <a:t>Mojahadul</a:t>
            </a:r>
            <a:r>
              <a:rPr lang="en-US" sz="2400" dirty="0"/>
              <a:t> </a:t>
            </a:r>
            <a:r>
              <a:rPr lang="en-US" sz="2400" dirty="0" err="1"/>
              <a:t>Alam</a:t>
            </a:r>
            <a:r>
              <a:rPr lang="en-US" sz="2400" dirty="0"/>
              <a:t> </a:t>
            </a:r>
            <a:br>
              <a:rPr lang="en-US" sz="2400" dirty="0"/>
            </a:br>
            <a:r>
              <a:rPr lang="en-US" sz="2400" dirty="0"/>
              <a:t>     ID: C221096</a:t>
            </a:r>
          </a:p>
        </p:txBody>
      </p:sp>
    </p:spTree>
    <p:extLst>
      <p:ext uri="{BB962C8B-B14F-4D97-AF65-F5344CB8AC3E}">
        <p14:creationId xmlns:p14="http://schemas.microsoft.com/office/powerpoint/2010/main" val="22102003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78BD-4CB1-4C7E-9187-EFF643958A60}"/>
              </a:ext>
            </a:extLst>
          </p:cNvPr>
          <p:cNvSpPr>
            <a:spLocks noGrp="1"/>
          </p:cNvSpPr>
          <p:nvPr>
            <p:ph type="title"/>
          </p:nvPr>
        </p:nvSpPr>
        <p:spPr>
          <a:xfrm>
            <a:off x="677334" y="476249"/>
            <a:ext cx="8596668" cy="1320800"/>
          </a:xfrm>
        </p:spPr>
        <p:txBody>
          <a:bodyPr/>
          <a:lstStyle/>
          <a:p>
            <a:r>
              <a:rPr lang="en-US" dirty="0">
                <a:solidFill>
                  <a:schemeClr val="accent3"/>
                </a:solidFill>
              </a:rPr>
              <a:t>TABLE CONTENT </a:t>
            </a:r>
          </a:p>
        </p:txBody>
      </p:sp>
      <p:sp>
        <p:nvSpPr>
          <p:cNvPr id="3" name="Content Placeholder 2">
            <a:extLst>
              <a:ext uri="{FF2B5EF4-FFF2-40B4-BE49-F238E27FC236}">
                <a16:creationId xmlns:a16="http://schemas.microsoft.com/office/drawing/2014/main" id="{8ACB2EC0-4180-41EA-A3F9-22A10AC83CBC}"/>
              </a:ext>
            </a:extLst>
          </p:cNvPr>
          <p:cNvSpPr>
            <a:spLocks noGrp="1"/>
          </p:cNvSpPr>
          <p:nvPr>
            <p:ph idx="1"/>
          </p:nvPr>
        </p:nvSpPr>
        <p:spPr>
          <a:xfrm>
            <a:off x="677334" y="1428751"/>
            <a:ext cx="9342966" cy="4953000"/>
          </a:xfrm>
        </p:spPr>
        <p:txBody>
          <a:bodyPr>
            <a:normAutofit fontScale="92500" lnSpcReduction="20000"/>
          </a:bodyPr>
          <a:lstStyle/>
          <a:p>
            <a:r>
              <a:rPr lang="en-US" dirty="0"/>
              <a:t>The design process</a:t>
            </a:r>
          </a:p>
          <a:p>
            <a:r>
              <a:rPr lang="en-US" dirty="0"/>
              <a:t>The design process (and why it is important)</a:t>
            </a:r>
          </a:p>
          <a:p>
            <a:r>
              <a:rPr lang="en-US" dirty="0"/>
              <a:t>Design process steps</a:t>
            </a:r>
          </a:p>
          <a:p>
            <a:r>
              <a:rPr lang="en-US" dirty="0"/>
              <a:t>The importance of the design process </a:t>
            </a:r>
          </a:p>
          <a:p>
            <a:r>
              <a:rPr lang="en-US" dirty="0"/>
              <a:t>Design Methodologies </a:t>
            </a:r>
          </a:p>
          <a:p>
            <a:r>
              <a:rPr lang="en-US" dirty="0"/>
              <a:t>Structured Design </a:t>
            </a:r>
          </a:p>
          <a:p>
            <a:r>
              <a:rPr lang="en-US" dirty="0"/>
              <a:t>Data Input Methods </a:t>
            </a:r>
          </a:p>
          <a:p>
            <a:r>
              <a:rPr lang="en-US" dirty="0"/>
              <a:t>Designing Effective Output </a:t>
            </a:r>
          </a:p>
          <a:p>
            <a:r>
              <a:rPr lang="en-US" dirty="0"/>
              <a:t>Forms Design</a:t>
            </a:r>
          </a:p>
          <a:p>
            <a:r>
              <a:rPr lang="en-US" dirty="0"/>
              <a:t>Good design and Bad Design</a:t>
            </a:r>
          </a:p>
          <a:p>
            <a:r>
              <a:rPr lang="en-US" dirty="0"/>
              <a:t>Client Information Input Form </a:t>
            </a:r>
          </a:p>
          <a:p>
            <a:r>
              <a:rPr lang="en-US" dirty="0"/>
              <a:t>Product Details </a:t>
            </a:r>
          </a:p>
          <a:p>
            <a:r>
              <a:rPr lang="en-US" dirty="0"/>
              <a:t>Input Form </a:t>
            </a:r>
          </a:p>
          <a:p>
            <a:r>
              <a:rPr lang="en-US" dirty="0"/>
              <a:t>Database Design</a:t>
            </a:r>
          </a:p>
        </p:txBody>
      </p:sp>
    </p:spTree>
    <p:extLst>
      <p:ext uri="{BB962C8B-B14F-4D97-AF65-F5344CB8AC3E}">
        <p14:creationId xmlns:p14="http://schemas.microsoft.com/office/powerpoint/2010/main" val="32160349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FF4A5-70BD-405A-9645-7F6B2883C8F2}"/>
              </a:ext>
            </a:extLst>
          </p:cNvPr>
          <p:cNvSpPr>
            <a:spLocks noGrp="1"/>
          </p:cNvSpPr>
          <p:nvPr>
            <p:ph type="title"/>
          </p:nvPr>
        </p:nvSpPr>
        <p:spPr/>
        <p:txBody>
          <a:bodyPr/>
          <a:lstStyle/>
          <a:p>
            <a:r>
              <a:rPr lang="en-US" dirty="0">
                <a:solidFill>
                  <a:schemeClr val="accent3"/>
                </a:solidFill>
              </a:rPr>
              <a:t>THE DESIGN PROCESS </a:t>
            </a:r>
          </a:p>
        </p:txBody>
      </p:sp>
      <p:sp>
        <p:nvSpPr>
          <p:cNvPr id="3" name="Content Placeholder 2">
            <a:extLst>
              <a:ext uri="{FF2B5EF4-FFF2-40B4-BE49-F238E27FC236}">
                <a16:creationId xmlns:a16="http://schemas.microsoft.com/office/drawing/2014/main" id="{6EBFA8B6-9002-4C11-A2A3-974BF8F84370}"/>
              </a:ext>
            </a:extLst>
          </p:cNvPr>
          <p:cNvSpPr>
            <a:spLocks noGrp="1"/>
          </p:cNvSpPr>
          <p:nvPr>
            <p:ph idx="1"/>
          </p:nvPr>
        </p:nvSpPr>
        <p:spPr>
          <a:xfrm>
            <a:off x="345306" y="1930400"/>
            <a:ext cx="6706278" cy="2368681"/>
          </a:xfrm>
        </p:spPr>
        <p:txBody>
          <a:bodyPr>
            <a:noAutofit/>
          </a:bodyPr>
          <a:lstStyle/>
          <a:p>
            <a:r>
              <a:rPr lang="en-US" sz="2000" dirty="0"/>
              <a:t>Think of any digital experience or product you’ve enjoyed in your everyday life, like scrolling Instagram or </a:t>
            </a:r>
            <a:r>
              <a:rPr lang="en-US" sz="2000" dirty="0" err="1"/>
              <a:t>TikTok</a:t>
            </a:r>
            <a:r>
              <a:rPr lang="en-US" sz="2000" dirty="0"/>
              <a:t> for hours on end, , looking up travel destinations on Google, or ordering groceries through  </a:t>
            </a:r>
            <a:r>
              <a:rPr lang="en-US" sz="2000" dirty="0" err="1"/>
              <a:t>Daraz</a:t>
            </a:r>
            <a:r>
              <a:rPr lang="en-US" sz="2000" dirty="0"/>
              <a:t>. Each of these digital products have countless features that are thoughtfully designed and highly performant — but that wasn’t always the case </a:t>
            </a:r>
          </a:p>
        </p:txBody>
      </p:sp>
      <p:pic>
        <p:nvPicPr>
          <p:cNvPr id="1026" name="Picture 2" descr="Etapas do &quot;Design Process&quot;. Fonte: 'Discover Design: A Student Design... |  Download Scientific Diagram">
            <a:extLst>
              <a:ext uri="{FF2B5EF4-FFF2-40B4-BE49-F238E27FC236}">
                <a16:creationId xmlns:a16="http://schemas.microsoft.com/office/drawing/2014/main" id="{9DF212F5-73C2-4255-B1CD-DFBCA9AD76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3612" y="1074020"/>
            <a:ext cx="4273852" cy="47099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1475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552E-AA0B-412C-BEFF-C65BE9BCD85C}"/>
              </a:ext>
            </a:extLst>
          </p:cNvPr>
          <p:cNvSpPr>
            <a:spLocks noGrp="1"/>
          </p:cNvSpPr>
          <p:nvPr>
            <p:ph type="title"/>
          </p:nvPr>
        </p:nvSpPr>
        <p:spPr/>
        <p:txBody>
          <a:bodyPr/>
          <a:lstStyle/>
          <a:p>
            <a:r>
              <a:rPr lang="en-US" dirty="0">
                <a:solidFill>
                  <a:schemeClr val="accent3"/>
                </a:solidFill>
              </a:rPr>
              <a:t>Do you know why The design process it is important? </a:t>
            </a:r>
          </a:p>
        </p:txBody>
      </p:sp>
      <p:sp>
        <p:nvSpPr>
          <p:cNvPr id="3" name="Content Placeholder 2">
            <a:extLst>
              <a:ext uri="{FF2B5EF4-FFF2-40B4-BE49-F238E27FC236}">
                <a16:creationId xmlns:a16="http://schemas.microsoft.com/office/drawing/2014/main" id="{462FF136-7042-4C8C-9BDD-F8A670E04106}"/>
              </a:ext>
            </a:extLst>
          </p:cNvPr>
          <p:cNvSpPr>
            <a:spLocks noGrp="1"/>
          </p:cNvSpPr>
          <p:nvPr>
            <p:ph idx="1"/>
          </p:nvPr>
        </p:nvSpPr>
        <p:spPr/>
        <p:txBody>
          <a:bodyPr/>
          <a:lstStyle/>
          <a:p>
            <a:r>
              <a:rPr lang="en-US" sz="2000" dirty="0"/>
              <a:t>The design process is very important to non-designers, too. For example, when you’re designing a digital product, cross-functional team members such as product managers ,researchers ,analysts, developers, and other stakeholders have valuable input for what is being designed. The design process makes it easier for those different individuals to get involved at the right time, such as during market research, user testing, and Design Delivery</a:t>
            </a:r>
            <a:r>
              <a:rPr lang="en-US" dirty="0"/>
              <a:t>.</a:t>
            </a:r>
          </a:p>
        </p:txBody>
      </p:sp>
    </p:spTree>
    <p:extLst>
      <p:ext uri="{BB962C8B-B14F-4D97-AF65-F5344CB8AC3E}">
        <p14:creationId xmlns:p14="http://schemas.microsoft.com/office/powerpoint/2010/main" val="8762588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E3755-3132-4288-B801-B337EA82F70F}"/>
              </a:ext>
            </a:extLst>
          </p:cNvPr>
          <p:cNvSpPr>
            <a:spLocks noGrp="1"/>
          </p:cNvSpPr>
          <p:nvPr>
            <p:ph type="title"/>
          </p:nvPr>
        </p:nvSpPr>
        <p:spPr>
          <a:xfrm>
            <a:off x="3334280" y="485775"/>
            <a:ext cx="5523440" cy="1381125"/>
          </a:xfrm>
        </p:spPr>
        <p:txBody>
          <a:bodyPr>
            <a:normAutofit fontScale="90000"/>
          </a:bodyPr>
          <a:lstStyle/>
          <a:p>
            <a:r>
              <a:rPr lang="en-US" dirty="0">
                <a:solidFill>
                  <a:schemeClr val="accent3"/>
                </a:solidFill>
              </a:rPr>
              <a:t>The Design process has five main steps</a:t>
            </a:r>
            <a:br>
              <a:rPr lang="en-US" dirty="0">
                <a:solidFill>
                  <a:schemeClr val="accent3"/>
                </a:solidFill>
              </a:rPr>
            </a:br>
            <a:endParaRPr lang="en-US" sz="2200" dirty="0">
              <a:solidFill>
                <a:schemeClr val="tx1"/>
              </a:solidFill>
            </a:endParaRPr>
          </a:p>
        </p:txBody>
      </p:sp>
      <p:sp>
        <p:nvSpPr>
          <p:cNvPr id="3" name="Text Placeholder 2">
            <a:extLst>
              <a:ext uri="{FF2B5EF4-FFF2-40B4-BE49-F238E27FC236}">
                <a16:creationId xmlns:a16="http://schemas.microsoft.com/office/drawing/2014/main" id="{3674C571-1BE3-4E7D-9DA0-CC80E297FF8B}"/>
              </a:ext>
            </a:extLst>
          </p:cNvPr>
          <p:cNvSpPr>
            <a:spLocks noGrp="1"/>
          </p:cNvSpPr>
          <p:nvPr>
            <p:ph type="body" idx="1"/>
          </p:nvPr>
        </p:nvSpPr>
        <p:spPr>
          <a:xfrm>
            <a:off x="782110" y="1755672"/>
            <a:ext cx="10495490" cy="4483203"/>
          </a:xfrm>
        </p:spPr>
        <p:txBody>
          <a:bodyPr>
            <a:noAutofit/>
          </a:bodyPr>
          <a:lstStyle/>
          <a:p>
            <a:r>
              <a:rPr lang="en-US" sz="1800" dirty="0"/>
              <a:t>Step 1: Empathize : The first step in the design process, also referred to as “Discovery”, involves the same initial effort required for any new business challenge: identifying and empathizing with your target user and their needs. </a:t>
            </a:r>
          </a:p>
          <a:p>
            <a:r>
              <a:rPr lang="en-US" sz="1800" dirty="0"/>
              <a:t>Step 2 : Define : What have you learned about your user? What problems are they running into? How are they currently dealing with them? These are some questions to answer at the second step of the design process, which is all about defining your problems, goals and boundaries. </a:t>
            </a:r>
          </a:p>
          <a:p>
            <a:endParaRPr lang="en-US" sz="1800" dirty="0"/>
          </a:p>
          <a:p>
            <a:r>
              <a:rPr lang="en-US" sz="1800" dirty="0"/>
              <a:t>Step 3 : Ideate : The third step of the design process is what most people envision when they think of a designer’s creative process. </a:t>
            </a:r>
          </a:p>
          <a:p>
            <a:r>
              <a:rPr lang="en-US" sz="1800" dirty="0"/>
              <a:t>Step 4 : Deliver : The deliver step of the design process is the turning point when designs begin to feel real because they are shared with others in the form of a prototype or MVP. </a:t>
            </a:r>
          </a:p>
          <a:p>
            <a:r>
              <a:rPr lang="en-US" sz="1800" dirty="0"/>
              <a:t>Step 5 : Test : When designing digital products and experiences today, you’ll rarely find a designer designing something and never touching it again.</a:t>
            </a:r>
          </a:p>
        </p:txBody>
      </p:sp>
    </p:spTree>
    <p:extLst>
      <p:ext uri="{BB962C8B-B14F-4D97-AF65-F5344CB8AC3E}">
        <p14:creationId xmlns:p14="http://schemas.microsoft.com/office/powerpoint/2010/main" val="37816657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C0AFC-6A25-4334-8CFB-A7253900A3CC}"/>
              </a:ext>
            </a:extLst>
          </p:cNvPr>
          <p:cNvSpPr>
            <a:spLocks noGrp="1"/>
          </p:cNvSpPr>
          <p:nvPr>
            <p:ph type="title"/>
          </p:nvPr>
        </p:nvSpPr>
        <p:spPr>
          <a:xfrm>
            <a:off x="629709" y="352426"/>
            <a:ext cx="8561915" cy="1438274"/>
          </a:xfrm>
        </p:spPr>
        <p:txBody>
          <a:bodyPr>
            <a:normAutofit fontScale="90000"/>
          </a:bodyPr>
          <a:lstStyle/>
          <a:p>
            <a:r>
              <a:rPr lang="en-US" dirty="0">
                <a:solidFill>
                  <a:schemeClr val="accent3"/>
                </a:solidFill>
              </a:rPr>
              <a:t>Benefits of the design process?</a:t>
            </a:r>
            <a:br>
              <a:rPr lang="en-US" dirty="0">
                <a:solidFill>
                  <a:schemeClr val="accent3"/>
                </a:solidFill>
              </a:rPr>
            </a:br>
            <a:br>
              <a:rPr lang="en-US" dirty="0">
                <a:solidFill>
                  <a:schemeClr val="accent3"/>
                </a:solidFill>
              </a:rPr>
            </a:br>
            <a:r>
              <a:rPr lang="en-US" sz="2000" dirty="0">
                <a:solidFill>
                  <a:schemeClr val="tx1"/>
                </a:solidFill>
              </a:rPr>
              <a:t>Here are some specific positive benefits of a solid design process: </a:t>
            </a:r>
          </a:p>
        </p:txBody>
      </p:sp>
      <p:sp>
        <p:nvSpPr>
          <p:cNvPr id="3" name="Text Placeholder 2">
            <a:extLst>
              <a:ext uri="{FF2B5EF4-FFF2-40B4-BE49-F238E27FC236}">
                <a16:creationId xmlns:a16="http://schemas.microsoft.com/office/drawing/2014/main" id="{27E5D001-770F-49C8-AED5-9BC5948D2C30}"/>
              </a:ext>
            </a:extLst>
          </p:cNvPr>
          <p:cNvSpPr>
            <a:spLocks noGrp="1"/>
          </p:cNvSpPr>
          <p:nvPr>
            <p:ph type="body" idx="1"/>
          </p:nvPr>
        </p:nvSpPr>
        <p:spPr>
          <a:xfrm>
            <a:off x="629709" y="2571674"/>
            <a:ext cx="10066865" cy="3695776"/>
          </a:xfrm>
        </p:spPr>
        <p:txBody>
          <a:bodyPr>
            <a:normAutofit/>
          </a:bodyPr>
          <a:lstStyle/>
          <a:p>
            <a:r>
              <a:rPr lang="en-US" sz="1800" dirty="0"/>
              <a:t>1.Set clearer expectations : While an individual designer’s creative process might be somewhat chaotic and messy, the design process as a whole is not. </a:t>
            </a:r>
          </a:p>
          <a:p>
            <a:r>
              <a:rPr lang="en-US" sz="1800" dirty="0"/>
              <a:t>2. Improve teamwork and alignment : You can have the most talented design team in the world, but it doesn’t matter if there isn’t clarity and a common workflow that gets everyone working in sync. </a:t>
            </a:r>
          </a:p>
          <a:p>
            <a:r>
              <a:rPr lang="en-US" sz="1800" dirty="0"/>
              <a:t>3. Create more efficiently : The design process is like a workflow template to follow, and we all know that templates help us all work faster. </a:t>
            </a:r>
          </a:p>
          <a:p>
            <a:r>
              <a:rPr lang="en-US" sz="1800" dirty="0"/>
              <a:t>4. Gain happy users : The ultimate goal for any design project is not just to solve a problem, but to also make users happy.</a:t>
            </a:r>
          </a:p>
        </p:txBody>
      </p:sp>
    </p:spTree>
    <p:extLst>
      <p:ext uri="{BB962C8B-B14F-4D97-AF65-F5344CB8AC3E}">
        <p14:creationId xmlns:p14="http://schemas.microsoft.com/office/powerpoint/2010/main" val="1214143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5D434-67B8-4A18-ACE3-DA0D709298D9}"/>
              </a:ext>
            </a:extLst>
          </p:cNvPr>
          <p:cNvSpPr>
            <a:spLocks noGrp="1"/>
          </p:cNvSpPr>
          <p:nvPr>
            <p:ph type="title"/>
          </p:nvPr>
        </p:nvSpPr>
        <p:spPr>
          <a:xfrm>
            <a:off x="677334" y="1243538"/>
            <a:ext cx="3854528" cy="1014945"/>
          </a:xfrm>
        </p:spPr>
        <p:txBody>
          <a:bodyPr>
            <a:noAutofit/>
          </a:bodyPr>
          <a:lstStyle/>
          <a:p>
            <a:r>
              <a:rPr lang="en-US" sz="3600" b="1" dirty="0">
                <a:solidFill>
                  <a:schemeClr val="accent3"/>
                </a:solidFill>
              </a:rPr>
              <a:t>DESIGN METHODOLOGIES</a:t>
            </a:r>
          </a:p>
        </p:txBody>
      </p:sp>
      <p:sp>
        <p:nvSpPr>
          <p:cNvPr id="4" name="Text Placeholder 3">
            <a:extLst>
              <a:ext uri="{FF2B5EF4-FFF2-40B4-BE49-F238E27FC236}">
                <a16:creationId xmlns:a16="http://schemas.microsoft.com/office/drawing/2014/main" id="{3167FA29-C42C-4CC7-938B-2EF7B6CC41B8}"/>
              </a:ext>
            </a:extLst>
          </p:cNvPr>
          <p:cNvSpPr>
            <a:spLocks noGrp="1"/>
          </p:cNvSpPr>
          <p:nvPr>
            <p:ph type="body" sz="half" idx="2"/>
          </p:nvPr>
        </p:nvSpPr>
        <p:spPr>
          <a:xfrm>
            <a:off x="677334" y="2610908"/>
            <a:ext cx="4323291" cy="3003554"/>
          </a:xfrm>
        </p:spPr>
        <p:txBody>
          <a:bodyPr>
            <a:noAutofit/>
          </a:bodyPr>
          <a:lstStyle/>
          <a:p>
            <a:r>
              <a:rPr lang="en-US" sz="2000" b="1" dirty="0"/>
              <a:t>Top-Down Strategy </a:t>
            </a:r>
            <a:r>
              <a:rPr lang="en-US" sz="2000" dirty="0"/>
              <a:t>: </a:t>
            </a:r>
            <a:br>
              <a:rPr lang="en-US" sz="2000" dirty="0"/>
            </a:br>
            <a:br>
              <a:rPr lang="en-US" sz="2000" dirty="0"/>
            </a:br>
            <a:r>
              <a:rPr lang="en-US" sz="2000" dirty="0"/>
              <a:t>The top-down strategy uses the modular approach to develop the design of a system. It is called so because it starts from the top or the highest-level module and moves towards the lowest level modules.</a:t>
            </a:r>
          </a:p>
        </p:txBody>
      </p:sp>
      <p:pic>
        <p:nvPicPr>
          <p:cNvPr id="2051" name="Picture 3">
            <a:extLst>
              <a:ext uri="{FF2B5EF4-FFF2-40B4-BE49-F238E27FC236}">
                <a16:creationId xmlns:a16="http://schemas.microsoft.com/office/drawing/2014/main" id="{3D7B9E26-C7AC-4A93-BEA0-C3E8065A5F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5160" y="1243538"/>
            <a:ext cx="6077985" cy="4380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09205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AA9A7-BE25-4DF6-8F42-9C3E110D4B5B}"/>
              </a:ext>
            </a:extLst>
          </p:cNvPr>
          <p:cNvSpPr>
            <a:spLocks noGrp="1"/>
          </p:cNvSpPr>
          <p:nvPr>
            <p:ph type="title"/>
          </p:nvPr>
        </p:nvSpPr>
        <p:spPr>
          <a:xfrm>
            <a:off x="677334" y="714376"/>
            <a:ext cx="3854528" cy="1376894"/>
          </a:xfrm>
        </p:spPr>
        <p:txBody>
          <a:bodyPr>
            <a:noAutofit/>
          </a:bodyPr>
          <a:lstStyle/>
          <a:p>
            <a:r>
              <a:rPr lang="en-US" sz="3600" b="1" dirty="0">
                <a:solidFill>
                  <a:schemeClr val="accent3"/>
                </a:solidFill>
              </a:rPr>
              <a:t>DESIGN METHODOLOGIES</a:t>
            </a:r>
          </a:p>
        </p:txBody>
      </p:sp>
      <p:sp>
        <p:nvSpPr>
          <p:cNvPr id="4" name="Text Placeholder 3">
            <a:extLst>
              <a:ext uri="{FF2B5EF4-FFF2-40B4-BE49-F238E27FC236}">
                <a16:creationId xmlns:a16="http://schemas.microsoft.com/office/drawing/2014/main" id="{0E40432F-5D91-4440-AA6B-FF3A807F79B1}"/>
              </a:ext>
            </a:extLst>
          </p:cNvPr>
          <p:cNvSpPr>
            <a:spLocks noGrp="1"/>
          </p:cNvSpPr>
          <p:nvPr>
            <p:ph type="body" sz="half" idx="2"/>
          </p:nvPr>
        </p:nvSpPr>
        <p:spPr>
          <a:xfrm>
            <a:off x="677333" y="2367494"/>
            <a:ext cx="4666191" cy="3299882"/>
          </a:xfrm>
        </p:spPr>
        <p:txBody>
          <a:bodyPr>
            <a:normAutofit/>
          </a:bodyPr>
          <a:lstStyle/>
          <a:p>
            <a:r>
              <a:rPr lang="en-US" sz="2000" b="1" dirty="0"/>
              <a:t>Bottom-Up Strategy </a:t>
            </a:r>
            <a:r>
              <a:rPr lang="en-US" sz="1800" dirty="0"/>
              <a:t>: </a:t>
            </a:r>
            <a:br>
              <a:rPr lang="en-US" sz="1800" dirty="0"/>
            </a:br>
            <a:br>
              <a:rPr lang="en-US" sz="1800" dirty="0"/>
            </a:br>
            <a:r>
              <a:rPr lang="en-US" sz="1800" dirty="0"/>
              <a:t>Bottom-Up Strategy follows the modular approach to develop the design of the system. It is called so because it starts from the bottom or the most basic level modules and moves towards the highest level modules</a:t>
            </a:r>
          </a:p>
        </p:txBody>
      </p:sp>
      <p:pic>
        <p:nvPicPr>
          <p:cNvPr id="3074" name="Picture 2">
            <a:extLst>
              <a:ext uri="{FF2B5EF4-FFF2-40B4-BE49-F238E27FC236}">
                <a16:creationId xmlns:a16="http://schemas.microsoft.com/office/drawing/2014/main" id="{47A54DB7-7D58-42F7-9CAD-1319D59B80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43524" y="1190624"/>
            <a:ext cx="6343651" cy="41227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10509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218</TotalTime>
  <Words>1045</Words>
  <Application>Microsoft Office PowerPoint</Application>
  <PresentationFormat>Widescreen</PresentationFormat>
  <Paragraphs>64</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Cooper Black</vt:lpstr>
      <vt:lpstr>Trebuchet MS</vt:lpstr>
      <vt:lpstr>Wingdings 3</vt:lpstr>
      <vt:lpstr>Facet</vt:lpstr>
      <vt:lpstr>SYSTEM DESIGN AND Construction   </vt:lpstr>
      <vt:lpstr>                    TEAM WIZARD </vt:lpstr>
      <vt:lpstr>TABLE CONTENT </vt:lpstr>
      <vt:lpstr>THE DESIGN PROCESS </vt:lpstr>
      <vt:lpstr>Do you know why The design process it is important? </vt:lpstr>
      <vt:lpstr>The Design process has five main steps </vt:lpstr>
      <vt:lpstr>Benefits of the design process?  Here are some specific positive benefits of a solid design process: </vt:lpstr>
      <vt:lpstr>DESIGN METHODOLOGIES</vt:lpstr>
      <vt:lpstr>DESIGN METHODOLOGIES</vt:lpstr>
      <vt:lpstr>STRUCTURED DESIGN </vt:lpstr>
      <vt:lpstr>DATA INPUT METHODS</vt:lpstr>
      <vt:lpstr>FORMS DESIGN</vt:lpstr>
      <vt:lpstr>GOOD DESIGN AND BAD DESIGN </vt:lpstr>
      <vt:lpstr>CLIENT INFORMATION INPUT FORM </vt:lpstr>
      <vt:lpstr>PRODUCT DETAILS INPUT FORM </vt:lpstr>
      <vt:lpstr>DATABASE DESIGN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tf</dc:title>
  <dc:creator>Admin</dc:creator>
  <cp:lastModifiedBy>Admin</cp:lastModifiedBy>
  <cp:revision>27</cp:revision>
  <dcterms:created xsi:type="dcterms:W3CDTF">2024-04-26T18:06:26Z</dcterms:created>
  <dcterms:modified xsi:type="dcterms:W3CDTF">2024-05-11T04:29:48Z</dcterms:modified>
</cp:coreProperties>
</file>

<file path=docProps/thumbnail.jpeg>
</file>